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8" r:id="rId11"/>
    <p:sldId id="269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5" autoAdjust="0"/>
    <p:restoredTop sz="94660"/>
  </p:normalViewPr>
  <p:slideViewPr>
    <p:cSldViewPr>
      <p:cViewPr varScale="1">
        <p:scale>
          <a:sx n="73" d="100"/>
          <a:sy n="73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CBB6C5-19C4-4748-9EBF-C8B8AB4E0258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5E9679-0E5A-4B97-B949-D6BE2F43C9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7704856" cy="882119"/>
          </a:xfrm>
        </p:spPr>
        <p:txBody>
          <a:bodyPr/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Саргсян</a:t>
            </a:r>
            <a:r>
              <a:rPr lang="ru-RU" dirty="0" smtClean="0"/>
              <a:t> Камилла.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96944" cy="1793167"/>
          </a:xfrm>
        </p:spPr>
        <p:txBody>
          <a:bodyPr/>
          <a:lstStyle/>
          <a:p>
            <a:r>
              <a:rPr lang="ru-RU" sz="4400" dirty="0"/>
              <a:t>Причина возникновения пыли.</a:t>
            </a:r>
          </a:p>
        </p:txBody>
      </p:sp>
    </p:spTree>
    <p:extLst>
      <p:ext uri="{BB962C8B-B14F-4D97-AF65-F5344CB8AC3E}">
        <p14:creationId xmlns:p14="http://schemas.microsoft.com/office/powerpoint/2010/main" val="129300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784976" cy="4347864"/>
          </a:xfrm>
        </p:spPr>
        <p:txBody>
          <a:bodyPr/>
          <a:lstStyle/>
          <a:p>
            <a:r>
              <a:rPr lang="ru-RU" b="1" dirty="0" smtClean="0"/>
              <a:t>Среди обучающихся нашей школы я провела опрос по следующим вопросам:</a:t>
            </a:r>
          </a:p>
          <a:p>
            <a:endParaRPr lang="ru-RU" b="1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Проводите ли вы влажную уборку в своем кабинете?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Как вы считаете, нужно ли переобуваться в сменную обувь в школе?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Как вы думаете, можно ли посещать столовую в верхней одежде?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175351" cy="924814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Анкетирование.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164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296144"/>
          </a:xfrm>
        </p:spPr>
        <p:txBody>
          <a:bodyPr/>
          <a:lstStyle/>
          <a:p>
            <a:pPr algn="l"/>
            <a:r>
              <a:rPr lang="ru-RU" dirty="0" smtClean="0"/>
              <a:t>Результаты анкетирования: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3888432" cy="396044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41% учащихся считают не нужным сменную обувь.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За проведение влажных уборок выявлено 25% опрошенных.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dirty="0" smtClean="0"/>
              <a:t>56% опрошенных считают пыль вредной для своего организма.</a:t>
            </a:r>
          </a:p>
          <a:p>
            <a:pPr marL="457200" indent="-457200" algn="l">
              <a:buFont typeface="+mj-lt"/>
              <a:buAutoNum type="arabicPeriod"/>
            </a:pPr>
            <a:endParaRPr lang="ru-RU" dirty="0" smtClean="0"/>
          </a:p>
          <a:p>
            <a:pPr marL="457200" indent="-457200" algn="l">
              <a:buFont typeface="+mj-lt"/>
              <a:buAutoNum type="arabicPeriod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24" y="2564904"/>
            <a:ext cx="4657845" cy="352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1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pPr algn="l"/>
            <a:r>
              <a:rPr lang="ru-RU" sz="4400" dirty="0" smtClean="0"/>
              <a:t>Практическая часть.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8856984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Современный ученик большую </a:t>
            </a:r>
            <a:r>
              <a:rPr lang="ru-RU" dirty="0"/>
              <a:t>часть времени </a:t>
            </a:r>
            <a:r>
              <a:rPr lang="ru-RU" dirty="0" smtClean="0"/>
              <a:t>проводит </a:t>
            </a:r>
            <a:r>
              <a:rPr lang="ru-RU" dirty="0"/>
              <a:t>в школе, дома и на улице, </a:t>
            </a:r>
            <a:r>
              <a:rPr lang="ru-RU" dirty="0" smtClean="0"/>
              <a:t>любит </a:t>
            </a:r>
            <a:r>
              <a:rPr lang="ru-RU" dirty="0"/>
              <a:t>сидеть за компьютером, заниматься в спортзале, играть в футбол на улице, поэтому он постоянно взаимодействует с «уличной» и «домашней» пылью.</a:t>
            </a:r>
          </a:p>
          <a:p>
            <a:pPr algn="l"/>
            <a:r>
              <a:rPr lang="ru-RU" dirty="0" smtClean="0"/>
              <a:t>В </a:t>
            </a:r>
            <a:r>
              <a:rPr lang="ru-RU" dirty="0"/>
              <a:t>школе также требуют прибирать класс, проветривать, протирать пыль. А один раз в месяц обязательно проводить генеральную </a:t>
            </a:r>
            <a:r>
              <a:rPr lang="ru-RU" dirty="0" smtClean="0"/>
              <a:t>уборку. Также необходимо переобуваться в сменную обувь, но к большому сожалению многие обучающие игнорируют это правило. Проводя анкетирование, я узнала, что все 14 учеников моего класса считают ,что в школе необходимо переобуваться.</a:t>
            </a:r>
          </a:p>
          <a:p>
            <a:pPr algn="l"/>
            <a:r>
              <a:rPr lang="ru-RU" dirty="0" smtClean="0"/>
              <a:t>Я решила узнать, в каких местах накапливается больше всего пыли, и что необходимо делать, чтобы ее стало меньше? </a:t>
            </a:r>
          </a:p>
          <a:p>
            <a:pPr algn="l"/>
            <a:r>
              <a:rPr lang="ru-RU" dirty="0" smtClean="0"/>
              <a:t>Для исследования я выбрала разные помещения школы: коридор</a:t>
            </a:r>
            <a:r>
              <a:rPr lang="en-US" dirty="0" smtClean="0"/>
              <a:t>(</a:t>
            </a:r>
            <a:r>
              <a:rPr lang="ru-RU" dirty="0" smtClean="0"/>
              <a:t>1 лист</a:t>
            </a:r>
            <a:r>
              <a:rPr lang="en-US" dirty="0" smtClean="0"/>
              <a:t>)</a:t>
            </a:r>
            <a:r>
              <a:rPr lang="ru-RU" dirty="0" smtClean="0"/>
              <a:t>, раздевалка</a:t>
            </a:r>
            <a:r>
              <a:rPr lang="en-US" dirty="0" smtClean="0"/>
              <a:t>(</a:t>
            </a:r>
            <a:r>
              <a:rPr lang="ru-RU" dirty="0" smtClean="0"/>
              <a:t>2 лист</a:t>
            </a:r>
            <a:r>
              <a:rPr lang="en-US" dirty="0" smtClean="0"/>
              <a:t>)</a:t>
            </a:r>
            <a:r>
              <a:rPr lang="ru-RU" dirty="0" smtClean="0"/>
              <a:t>, медицинский кабинет</a:t>
            </a:r>
            <a:r>
              <a:rPr lang="en-US" dirty="0" smtClean="0"/>
              <a:t>(</a:t>
            </a:r>
            <a:r>
              <a:rPr lang="ru-RU" dirty="0" smtClean="0"/>
              <a:t>3 лист</a:t>
            </a:r>
            <a:r>
              <a:rPr lang="en-US" dirty="0" smtClean="0"/>
              <a:t>)</a:t>
            </a:r>
            <a:r>
              <a:rPr lang="ru-RU" dirty="0" smtClean="0"/>
              <a:t>. Для проведения эксперимента были </a:t>
            </a:r>
            <a:r>
              <a:rPr lang="ru-RU" dirty="0"/>
              <a:t>и</a:t>
            </a:r>
            <a:r>
              <a:rPr lang="ru-RU" dirty="0" smtClean="0"/>
              <a:t>спользованы листки бумаги смазанные вазелином и прикрепленные в каждом из помещений.</a:t>
            </a:r>
          </a:p>
        </p:txBody>
      </p:sp>
    </p:spTree>
    <p:extLst>
      <p:ext uri="{BB962C8B-B14F-4D97-AF65-F5344CB8AC3E}">
        <p14:creationId xmlns:p14="http://schemas.microsoft.com/office/powerpoint/2010/main" val="382440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1" cy="6336704"/>
          </a:xfrm>
        </p:spPr>
        <p:txBody>
          <a:bodyPr/>
          <a:lstStyle/>
          <a:p>
            <a:pPr algn="l"/>
            <a:r>
              <a:rPr lang="ru-RU" sz="2400" dirty="0" smtClean="0"/>
              <a:t>На следующий день листочки были сняты и рассмотрены через лупу. На них были установлены прилипшие черные точки, волосы и другие загрязнения. Самыми чистыми были листочки из  медицинского кабинета и столовой.</a:t>
            </a:r>
            <a:br>
              <a:rPr lang="ru-RU" sz="2400" dirty="0" smtClean="0"/>
            </a:br>
            <a:r>
              <a:rPr lang="ru-RU" sz="2400" dirty="0" smtClean="0"/>
              <a:t>Я выяснила, что в кабинете медсестры каждый день бывает до 40 человек, все они в сменной обуви, влажная уборка в кабинете делается 3 раза в день.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Самыми грязными были листочки из коридора и раздевалки. В коридоре из-за большого скопления людей , образуется пыль, которая не успевает оседать за время уроков.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571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4173" cy="835371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/>
              <a:t>Результаты исследования.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7626" y="3922302"/>
            <a:ext cx="2448272" cy="36004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/>
              <a:t>Коридор(1 лист)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405605" y="3914333"/>
            <a:ext cx="2476506" cy="376187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smtClean="0"/>
              <a:t>Раздевалка </a:t>
            </a:r>
            <a:r>
              <a:rPr lang="en-US" dirty="0" smtClean="0"/>
              <a:t>(</a:t>
            </a:r>
            <a:r>
              <a:rPr lang="ru-RU" dirty="0"/>
              <a:t>2</a:t>
            </a:r>
            <a:r>
              <a:rPr lang="ru-RU" dirty="0" smtClean="0"/>
              <a:t> лист)</a:t>
            </a:r>
            <a:endParaRPr lang="ru-R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63865"/>
            <a:ext cx="4142507" cy="274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75726"/>
            <a:ext cx="4110623" cy="272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95059" y="641201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Медицинский кабинет(3 лист)</a:t>
            </a:r>
            <a:endParaRPr lang="ru-RU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59" y="3880318"/>
            <a:ext cx="3915012" cy="253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0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210773" cy="45365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результате выполнения работы, я </a:t>
            </a:r>
            <a:r>
              <a:rPr lang="ru-RU" dirty="0" smtClean="0"/>
              <a:t>выяснила:</a:t>
            </a:r>
            <a:endParaRPr lang="ru-RU" dirty="0"/>
          </a:p>
          <a:p>
            <a:endParaRPr lang="ru-RU" dirty="0"/>
          </a:p>
          <a:p>
            <a:pPr marL="457200" indent="-457200">
              <a:buAutoNum type="arabicPeriod"/>
            </a:pPr>
            <a:r>
              <a:rPr lang="ru-RU" dirty="0" smtClean="0"/>
              <a:t>Пыль </a:t>
            </a:r>
            <a:r>
              <a:rPr lang="ru-RU" dirty="0"/>
              <a:t>наносит огромный вред нашему здоровью: содержит огромное количество вредных веществ, которые провоцируют развитие аллергии, болезней дыхательной системы, различных воспалительных заболеваний даже у совершенно здорового человека при длительном контакте. Мы все в своих квартирах, домах, классах и помещениях должны следить за чистотой воздуха, которым </a:t>
            </a:r>
            <a:r>
              <a:rPr lang="ru-RU" dirty="0" smtClean="0"/>
              <a:t>дышим</a:t>
            </a:r>
          </a:p>
          <a:p>
            <a:pPr marL="457200" indent="-457200">
              <a:buAutoNum type="arabicPeriod"/>
            </a:pPr>
            <a:r>
              <a:rPr lang="ru-RU" dirty="0" smtClean="0"/>
              <a:t>В </a:t>
            </a:r>
            <a:r>
              <a:rPr lang="ru-RU" dirty="0"/>
              <a:t>школе пыли образуется больше в тех местах, где ученики находятся в постоянном движении: быстрее стирается подошва обуви, </a:t>
            </a:r>
            <a:r>
              <a:rPr lang="ru-RU" dirty="0" smtClean="0"/>
              <a:t>постоянно </a:t>
            </a:r>
            <a:r>
              <a:rPr lang="ru-RU" dirty="0"/>
              <a:t>поднимаются в воздух частички одежды, волос, шерсти домашних животных, пылевые и бумажные клещи.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Улучшить </a:t>
            </a:r>
            <a:r>
              <a:rPr lang="ru-RU" dirty="0"/>
              <a:t>качество нашего воздуха мы можем регулярными влажными уборками и проветриванием комнат и классов.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88969" y="346228"/>
            <a:ext cx="7175351" cy="872774"/>
          </a:xfrm>
        </p:spPr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44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6048672"/>
          </a:xfrm>
        </p:spPr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Цель </a:t>
            </a:r>
            <a:r>
              <a:rPr lang="ru-RU" sz="2400" dirty="0"/>
              <a:t>проекта:</a:t>
            </a:r>
            <a:br>
              <a:rPr lang="ru-RU" sz="2400" dirty="0"/>
            </a:br>
            <a:r>
              <a:rPr lang="ru-RU" sz="2400" dirty="0"/>
              <a:t>Определить откуда берется пыль и места наибольшего скопления пыли.</a:t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Задачи:</a:t>
            </a:r>
            <a:r>
              <a:rPr lang="ru-RU" sz="2400" dirty="0"/>
              <a:t>	</a:t>
            </a:r>
            <a:br>
              <a:rPr lang="ru-RU" sz="2400" dirty="0"/>
            </a:br>
            <a:r>
              <a:rPr lang="ru-RU" sz="2400" dirty="0" smtClean="0"/>
              <a:t>1.Выяснить</a:t>
            </a:r>
            <a:r>
              <a:rPr lang="ru-RU" sz="2400" dirty="0"/>
              <a:t>, что такое пыль.</a:t>
            </a:r>
            <a:br>
              <a:rPr lang="ru-RU" sz="2400" dirty="0"/>
            </a:br>
            <a:r>
              <a:rPr lang="ru-RU" sz="2400" dirty="0" smtClean="0"/>
              <a:t>2.Изучить </a:t>
            </a:r>
            <a:r>
              <a:rPr lang="ru-RU" sz="2400" dirty="0"/>
              <a:t>из чего состоит пыль.</a:t>
            </a:r>
            <a:br>
              <a:rPr lang="ru-RU" sz="2400" dirty="0"/>
            </a:br>
            <a:r>
              <a:rPr lang="ru-RU" sz="2400" dirty="0" smtClean="0"/>
              <a:t>3.Узнать</a:t>
            </a:r>
            <a:r>
              <a:rPr lang="ru-RU" sz="2400" dirty="0"/>
              <a:t>, какие существуют способы борьбы с пылью.</a:t>
            </a:r>
            <a:br>
              <a:rPr lang="ru-RU" sz="2400" dirty="0"/>
            </a:br>
            <a:r>
              <a:rPr lang="ru-RU" sz="2400" dirty="0" smtClean="0"/>
              <a:t>4.Рассмотреть </a:t>
            </a:r>
            <a:r>
              <a:rPr lang="ru-RU" sz="2400" dirty="0"/>
              <a:t>влияние пыли на здоровье человека.</a:t>
            </a:r>
            <a:br>
              <a:rPr lang="ru-RU" sz="2400" dirty="0"/>
            </a:br>
            <a:r>
              <a:rPr lang="ru-RU" sz="2400" dirty="0" smtClean="0"/>
              <a:t>5.Узнать</a:t>
            </a:r>
            <a:r>
              <a:rPr lang="ru-RU" sz="2400" dirty="0"/>
              <a:t>, как образуется пыль в помещениях и домах.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50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741368"/>
          </a:xfrm>
        </p:spPr>
        <p:txBody>
          <a:bodyPr/>
          <a:lstStyle/>
          <a:p>
            <a:pPr algn="l"/>
            <a:r>
              <a:rPr lang="ru-RU" sz="2400" dirty="0"/>
              <a:t>Введение.</a:t>
            </a:r>
            <a:br>
              <a:rPr lang="ru-RU" sz="2400" dirty="0"/>
            </a:br>
            <a:r>
              <a:rPr lang="ru-RU" sz="2000" dirty="0"/>
              <a:t>Пыль – это мельчайшие частицы твердого вещества, способные длительное время находиться в воздухе во взвешенном состоянии.  </a:t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Состав </a:t>
            </a:r>
            <a:r>
              <a:rPr lang="ru-RU" sz="2000" dirty="0"/>
              <a:t>пыли.</a:t>
            </a:r>
            <a:br>
              <a:rPr lang="ru-RU" sz="2000" dirty="0"/>
            </a:br>
            <a:r>
              <a:rPr lang="ru-RU" sz="2000" dirty="0"/>
              <a:t>Она  состоит из мелких частиц: стройматериалов, отходов производства, земли, насекомых, домашнего текстиля и мебели. Также в состав домашней пыли входят мельчайшие частички отмершей кожи, шерсть домашних животных, волосы, споры плесени. Размер этих частиц крайне мал: 0,01 до 10 микрон.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33056"/>
            <a:ext cx="5148063" cy="27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933056"/>
            <a:ext cx="5148063" cy="278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16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6" y="95524"/>
            <a:ext cx="8676456" cy="648072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 smtClean="0"/>
              <a:t>По </a:t>
            </a:r>
            <a:r>
              <a:rPr lang="ru-RU" sz="2000" b="0" dirty="0"/>
              <a:t>химическому составу пыль подразделяется на органическую, неорганическую и смешанную. К органической пыли относится пыль растительная: мучная, сахарная, крахмальная, корицы, перца, какао и др., а также животная – костная, рыбная, волосяная и др. К неорганической пыли относится пыль минеральная: песчаная, стеклянной ваты, цементная, угольная и т. д., металлическая (медная, никелевая, алюминиевая и т. д</a:t>
            </a:r>
            <a:r>
              <a:rPr lang="ru-RU" sz="2000" b="0" dirty="0" smtClean="0"/>
              <a:t>.).</a:t>
            </a:r>
            <a:br>
              <a:rPr lang="ru-RU" sz="2000" b="0" dirty="0" smtClean="0"/>
            </a:br>
            <a:endParaRPr lang="ru-RU" sz="20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87" y="3068635"/>
            <a:ext cx="6338239" cy="343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2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24936" cy="5112568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romanUcPeriod"/>
            </a:pPr>
            <a:r>
              <a:rPr lang="ru-RU" dirty="0" smtClean="0"/>
              <a:t>физическое </a:t>
            </a:r>
            <a:r>
              <a:rPr lang="en-US" dirty="0" smtClean="0"/>
              <a:t>(</a:t>
            </a:r>
            <a:r>
              <a:rPr lang="ru-RU" dirty="0" smtClean="0"/>
              <a:t>электростатическое, броуновское движение, диффузия, конвекционные потоки воздуха</a:t>
            </a:r>
            <a:r>
              <a:rPr lang="en-US" dirty="0" smtClean="0"/>
              <a:t>);</a:t>
            </a:r>
          </a:p>
          <a:p>
            <a:pPr marL="514350" indent="-514350">
              <a:buSzPct val="100000"/>
              <a:buFont typeface="+mj-lt"/>
              <a:buAutoNum type="romanUcPeriod"/>
            </a:pPr>
            <a:r>
              <a:rPr lang="ru-RU" dirty="0" smtClean="0"/>
              <a:t>биологическое </a:t>
            </a:r>
            <a:r>
              <a:rPr lang="en-US" dirty="0" smtClean="0"/>
              <a:t>(</a:t>
            </a:r>
            <a:r>
              <a:rPr lang="ru-RU" dirty="0" smtClean="0"/>
              <a:t>пыльца растений</a:t>
            </a:r>
            <a:r>
              <a:rPr lang="en-US" dirty="0" smtClean="0"/>
              <a:t>,</a:t>
            </a:r>
            <a:r>
              <a:rPr lang="ru-RU" dirty="0" smtClean="0"/>
              <a:t> бактерии, пылевые клещи, и пр</a:t>
            </a:r>
            <a:r>
              <a:rPr lang="ru-RU" dirty="0"/>
              <a:t>.</a:t>
            </a:r>
            <a:r>
              <a:rPr lang="en-US" dirty="0" smtClean="0"/>
              <a:t>)</a:t>
            </a:r>
            <a:endParaRPr lang="ru-RU" dirty="0" smtClean="0"/>
          </a:p>
          <a:p>
            <a:pPr marL="514350" indent="-514350">
              <a:buSzPct val="100000"/>
              <a:buFont typeface="+mj-lt"/>
              <a:buAutoNum type="romanUcPeriod"/>
            </a:pPr>
            <a:r>
              <a:rPr lang="ru-RU" dirty="0" smtClean="0"/>
              <a:t>химическое</a:t>
            </a:r>
            <a:r>
              <a:rPr lang="en-US" dirty="0" smtClean="0"/>
              <a:t> (</a:t>
            </a:r>
            <a:r>
              <a:rPr lang="ru-RU" dirty="0" err="1" smtClean="0"/>
              <a:t>концирогенные</a:t>
            </a:r>
            <a:r>
              <a:rPr lang="ru-RU" dirty="0" smtClean="0"/>
              <a:t> вещества, газы, токсичные металлы и пр.</a:t>
            </a:r>
            <a:r>
              <a:rPr lang="en-US" dirty="0" smtClean="0"/>
              <a:t>)</a:t>
            </a:r>
            <a:r>
              <a:rPr lang="ru-RU" dirty="0" smtClean="0"/>
              <a:t> и др.</a:t>
            </a:r>
          </a:p>
          <a:p>
            <a:endParaRPr lang="ru-RU" dirty="0" smtClean="0"/>
          </a:p>
          <a:p>
            <a:r>
              <a:rPr lang="ru-RU" dirty="0" smtClean="0"/>
              <a:t>Между физическим, биологическим и химическим происхождением пыли нет грани, деление это условное. Из них в работе рассмотрено физическое происхождение пыли</a:t>
            </a:r>
            <a:r>
              <a:rPr lang="en-US" dirty="0" smtClean="0"/>
              <a:t>-</a:t>
            </a:r>
            <a:r>
              <a:rPr lang="ru-RU" dirty="0" smtClean="0"/>
              <a:t> броуновское движение, диффузия конвекционные.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080120"/>
          </a:xfrm>
        </p:spPr>
        <p:txBody>
          <a:bodyPr/>
          <a:lstStyle/>
          <a:p>
            <a:pPr algn="ctr"/>
            <a:r>
              <a:rPr lang="ru-RU" sz="2400" dirty="0" smtClean="0"/>
              <a:t>Происхождение пыли можно условно разделить на</a:t>
            </a:r>
            <a:r>
              <a:rPr lang="en-US" sz="2400" dirty="0" smtClean="0"/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997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424935" cy="5040559"/>
          </a:xfrm>
        </p:spPr>
        <p:txBody>
          <a:bodyPr>
            <a:normAutofit/>
          </a:bodyPr>
          <a:lstStyle/>
          <a:p>
            <a:r>
              <a:rPr lang="ru-RU" sz="1400" dirty="0"/>
              <a:t>Броуновское движение происходит из-за того, что все жидкости и газы состоят из атомов или молекул — мельчайших частиц, которые находятся в постоянном хаотическом тепловом движении, и потому непрерывно толкают броуновскую частицу с разных сторон. Было установлено, что крупные частицы с размерами более 5 </a:t>
            </a:r>
            <a:r>
              <a:rPr lang="ru-RU" sz="1400" dirty="0" err="1"/>
              <a:t>мки</a:t>
            </a:r>
            <a:r>
              <a:rPr lang="ru-RU" sz="1400" dirty="0"/>
              <a:t> в броуновском движении практически не участвуют), более мелкие частицы (менее 3 мкм) двигаются поступательно по весьма сложным траекториям или вращаются.</a:t>
            </a:r>
          </a:p>
          <a:p>
            <a:r>
              <a:rPr lang="ru-RU" sz="1400" dirty="0"/>
              <a:t>Когда в среду погружено крупное тело, то толчки, происходящие в огромном количестве, усредняются и формируют постоянное давление. Если крупное тело окружено средой со всех сторон, то давление практически уравновешивается, остаётся только подъёмная сила Архимеда — такое тело плавно всплывает или тонет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Диффузия — это ещё один пример наглядного доказательства непрерывного и беспорядочного движения молекул. И заключается оно в том, что газообразные вещества, жидкости и даже твёрдые вещества, хотя и намного медленнее, могут </a:t>
            </a:r>
            <a:r>
              <a:rPr lang="ru-RU" sz="1400" dirty="0" err="1"/>
              <a:t>самоперемешиваться</a:t>
            </a:r>
            <a:r>
              <a:rPr lang="ru-RU" sz="1400" dirty="0"/>
              <a:t> друг с другом. К примеру, запахи различных веществ распространяются в воздухе даже в отсутствие ветра именно благодаря этому </a:t>
            </a:r>
            <a:r>
              <a:rPr lang="ru-RU" sz="1400" dirty="0" err="1"/>
              <a:t>самоперемешиванию</a:t>
            </a:r>
            <a:r>
              <a:rPr lang="ru-RU" sz="1400" dirty="0"/>
              <a:t>.</a:t>
            </a:r>
          </a:p>
          <a:p>
            <a:endParaRPr lang="ru-RU" sz="1400" dirty="0"/>
          </a:p>
          <a:p>
            <a:r>
              <a:rPr lang="ru-RU" sz="1400" dirty="0"/>
              <a:t>Или вот ещё пример — если в стакан с водой бросить несколько кристаллов марганцовки и, не перемешивая воду, подождать около суток, то мы увидим, что вся вода в стакане будет окрашена равномерно. Это происходит из-за непрерывного движения молекул, которые меняются местами, и вещества постепенно перемешиваются самостоятельно без внешнего воздействия.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6864" cy="864095"/>
          </a:xfrm>
        </p:spPr>
        <p:txBody>
          <a:bodyPr/>
          <a:lstStyle/>
          <a:p>
            <a:pPr algn="ctr"/>
            <a:r>
              <a:rPr lang="ru-RU" sz="3600" dirty="0" smtClean="0"/>
              <a:t>Броуновское движение.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235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3888432"/>
          </a:xfrm>
        </p:spPr>
        <p:txBody>
          <a:bodyPr/>
          <a:lstStyle/>
          <a:p>
            <a:pPr algn="l"/>
            <a:r>
              <a:rPr lang="ru-RU" sz="1600" dirty="0"/>
              <a:t>Броуновское движение — непрерывное, беспорядочное движение малых частиц, взвешенных в жидкости или газе, происходящее под действием ударов молекул окружающей среды. Броуновское движение представляет собой одно из наиболее ярких и доступных наблюдению проявлений молекулярно-кинетической природы хаотического теплового движения атомов и молекул.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Причина броуновского движения — тепловое движение молекул среды и отсутствие точной компенсации ударов, испытываемых частицей со стороны окружающих её молекул, т. е. броуновское движение обусловлено флуктуациями давления (флуктуации — это случайные отклонения физических величин от их средних значений). Удары молекул среды приводят частицу в беспорядочное движение: скорость её быстро меняется по величине и направлению.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4968552" cy="31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3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568952" cy="504056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Когда учёные-физики стали более подробно рассматривать явление, описанное Робертом Броуном, они заметили, что, как и диффузию, этот процесс можно ускорить, повышая температуру. То есть в горячей воде и окрашивание с помощью марганцовки будет происходить быстрее, и движение мелких твёрдых частичек, к примеру, графитовой крошки или тех же зёрен пыльцы, происходит с большей интенсивностью.</a:t>
            </a:r>
          </a:p>
          <a:p>
            <a:endParaRPr lang="ru-RU" dirty="0"/>
          </a:p>
          <a:p>
            <a:r>
              <a:rPr lang="ru-RU" dirty="0"/>
              <a:t>Это подтверждало тот факт, что скорость хаотичного движения молекул напрямую зависит от температуры. Не вдаваясь в подробности, перечислим, от чего может зависеть и интенсивность броуновского движения, и скорость протекания диффузии:</a:t>
            </a:r>
          </a:p>
          <a:p>
            <a:endParaRPr lang="ru-RU" dirty="0"/>
          </a:p>
          <a:p>
            <a:pPr marL="457200" indent="-457200">
              <a:buClrTx/>
              <a:buFont typeface="+mj-lt"/>
              <a:buAutoNum type="alphaLcPeriod"/>
            </a:pPr>
            <a:r>
              <a:rPr lang="ru-RU" dirty="0"/>
              <a:t>от температуры;</a:t>
            </a:r>
          </a:p>
          <a:p>
            <a:pPr marL="457200" indent="-457200">
              <a:buClrTx/>
              <a:buFont typeface="+mj-lt"/>
              <a:buAutoNum type="alphaLcPeriod"/>
            </a:pPr>
            <a:r>
              <a:rPr lang="ru-RU" dirty="0"/>
              <a:t>от рода вещества, в котором эти процессы происходят;</a:t>
            </a:r>
          </a:p>
          <a:p>
            <a:pPr marL="457200" indent="-457200">
              <a:buClrTx/>
              <a:buFont typeface="+mj-lt"/>
              <a:buAutoNum type="alphaLcPeriod"/>
            </a:pPr>
            <a:r>
              <a:rPr lang="ru-RU" dirty="0"/>
              <a:t>от агрегатного состояния.</a:t>
            </a:r>
          </a:p>
          <a:p>
            <a:endParaRPr lang="ru-RU" dirty="0" smtClean="0"/>
          </a:p>
          <a:p>
            <a:r>
              <a:rPr lang="ru-RU" dirty="0" smtClean="0"/>
              <a:t>То </a:t>
            </a:r>
            <a:r>
              <a:rPr lang="ru-RU" dirty="0"/>
              <a:t>есть при равной температуре диффузия газообразных веществ протекает значительно быстрее, чем жидкостей, не говоря уже о диффузии твёрдых тел, которая происходит настолько медленно, что её результат, и то очень незначительный, можно заметить или при очень высоких температурах, или за очень большое время — год или даже десятилетия.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280920" cy="792088"/>
          </a:xfrm>
        </p:spPr>
        <p:txBody>
          <a:bodyPr/>
          <a:lstStyle/>
          <a:p>
            <a:r>
              <a:rPr lang="ru-RU" sz="2400" dirty="0" smtClean="0"/>
              <a:t>Свойства броуновского движения и диффузии.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132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Пыль - одна из первых причин профессиональной патологии лёгких, наиболее распространёнными из которых являются пневмокониозы. Под этим названием подразумевают хронические заболевания легких в результате воздействия пыли, сопровождающиеся развитием фиброза легочной ткани.</a:t>
            </a:r>
          </a:p>
          <a:p>
            <a:r>
              <a:rPr lang="ru-RU" dirty="0"/>
              <a:t>Среди пневмокониозов выделяют такие формы, как:</a:t>
            </a:r>
          </a:p>
          <a:p>
            <a:pPr>
              <a:buClrTx/>
              <a:buSzPct val="106000"/>
            </a:pPr>
            <a:r>
              <a:rPr lang="ru-RU" dirty="0" smtClean="0"/>
              <a:t>1. силикоз</a:t>
            </a:r>
            <a:r>
              <a:rPr lang="ru-RU" dirty="0"/>
              <a:t>;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силикатозы</a:t>
            </a:r>
            <a:r>
              <a:rPr lang="ru-RU" dirty="0"/>
              <a:t>;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металлокониозы</a:t>
            </a:r>
            <a:r>
              <a:rPr lang="ru-RU" dirty="0" smtClean="0"/>
              <a:t> </a:t>
            </a:r>
            <a:r>
              <a:rPr lang="ru-RU" dirty="0"/>
              <a:t>и др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Силикоз является наиболее распространенным и тяжелым по течению пневмокониозом. Он развивается в результате вдыхания кварцевой пыли, содержащей свободную двуокись кремния. Эта форма болезни часто регистрировалась у рабочих горнорудной (бурильщики, забойщики и др.) и машиностроительной (пескоструйщики, </a:t>
            </a:r>
            <a:r>
              <a:rPr lang="ru-RU" dirty="0" err="1"/>
              <a:t>дробеструйщики</a:t>
            </a:r>
            <a:r>
              <a:rPr lang="ru-RU" dirty="0"/>
              <a:t>, обрубщики и др.) промышленности, в производстве огнеупорных материалов, размоле песка, обработке гранита.</a:t>
            </a:r>
          </a:p>
          <a:p>
            <a:r>
              <a:rPr lang="ru-RU" dirty="0" err="1" smtClean="0"/>
              <a:t>Металлокониозы</a:t>
            </a:r>
            <a:r>
              <a:rPr lang="ru-RU" dirty="0" smtClean="0"/>
              <a:t> </a:t>
            </a:r>
            <a:r>
              <a:rPr lang="ru-RU" dirty="0"/>
              <a:t>- заболевания, возникшие вследствие воздействия пыли различных металлов. Наиболее благоприятно течение </a:t>
            </a:r>
            <a:r>
              <a:rPr lang="ru-RU" dirty="0" err="1"/>
              <a:t>металлокониозов</a:t>
            </a:r>
            <a:r>
              <a:rPr lang="ru-RU" dirty="0"/>
              <a:t>, </a:t>
            </a:r>
            <a:r>
              <a:rPr lang="ru-RU" dirty="0" err="1"/>
              <a:t>развившихся</a:t>
            </a:r>
            <a:r>
              <a:rPr lang="ru-RU" dirty="0"/>
              <a:t> в результате накопления в легких </a:t>
            </a:r>
            <a:r>
              <a:rPr lang="ru-RU" dirty="0" err="1"/>
              <a:t>рентгеноконтрастной</a:t>
            </a:r>
            <a:r>
              <a:rPr lang="ru-RU" dirty="0"/>
              <a:t> пыли. Более тяжелой формой заболевания является </a:t>
            </a:r>
            <a:r>
              <a:rPr lang="ru-RU" dirty="0" err="1"/>
              <a:t>бериллиоз</a:t>
            </a:r>
            <a:r>
              <a:rPr lang="ru-RU" dirty="0"/>
              <a:t>, связанный с воз- действием пыли нерастворимых соединений бериллия.</a:t>
            </a:r>
          </a:p>
          <a:p>
            <a:r>
              <a:rPr lang="ru-RU" dirty="0" err="1" smtClean="0"/>
              <a:t>Карбокониозы</a:t>
            </a:r>
            <a:r>
              <a:rPr lang="ru-RU" dirty="0" smtClean="0"/>
              <a:t> </a:t>
            </a:r>
            <a:r>
              <a:rPr lang="ru-RU" dirty="0"/>
              <a:t>обусловлены воздействием разновидностей углеродсодержащей пыли (уголь, сажа, кокс, графит). При этих формах заболеваний преимущественно наблюдается интерстициальный и мелкоочаговый фиброз легких. Среди </a:t>
            </a:r>
            <a:r>
              <a:rPr lang="ru-RU" dirty="0" err="1"/>
              <a:t>карбокониозов</a:t>
            </a:r>
            <a:r>
              <a:rPr lang="ru-RU" dirty="0"/>
              <a:t> наиболее распространен антракоз, развивающийся в результате вдыхания угольной пыли.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532440" cy="1080120"/>
          </a:xfrm>
        </p:spPr>
        <p:txBody>
          <a:bodyPr/>
          <a:lstStyle/>
          <a:p>
            <a:r>
              <a:rPr lang="ru-RU" sz="2800" dirty="0" smtClean="0"/>
              <a:t>Влияние </a:t>
            </a:r>
            <a:r>
              <a:rPr lang="ru-RU" sz="2800" dirty="0"/>
              <a:t>пыли на организм </a:t>
            </a:r>
            <a:r>
              <a:rPr lang="ru-RU" sz="2800" dirty="0" smtClean="0"/>
              <a:t>человека.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11374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572</TotalTime>
  <Words>1177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Причина возникновения пыли.</vt:lpstr>
      <vt:lpstr> Цель проекта: Определить откуда берется пыль и места наибольшего скопления пыли.  Задачи:  1.Выяснить, что такое пыль. 2.Изучить из чего состоит пыль. 3.Узнать, какие существуют способы борьбы с пылью. 4.Рассмотреть влияние пыли на здоровье человека. 5.Узнать, как образуется пыль в помещениях и домах. </vt:lpstr>
      <vt:lpstr>Введение. Пыль – это мельчайшие частицы твердого вещества, способные длительное время находиться в воздухе во взвешенном состоянии.    Состав пыли. Она  состоит из мелких частиц: стройматериалов, отходов производства, земли, насекомых, домашнего текстиля и мебели. Также в состав домашней пыли входят мельчайшие частички отмершей кожи, шерсть домашних животных, волосы, споры плесени. Размер этих частиц крайне мал: 0,01 до 10 микрон. </vt:lpstr>
      <vt:lpstr> По химическому составу пыль подразделяется на органическую, неорганическую и смешанную. К органической пыли относится пыль растительная: мучная, сахарная, крахмальная, корицы, перца, какао и др., а также животная – костная, рыбная, волосяная и др. К неорганической пыли относится пыль минеральная: песчаная, стеклянной ваты, цементная, угольная и т. д., металлическая (медная, никелевая, алюминиевая и т. д.). </vt:lpstr>
      <vt:lpstr>Происхождение пыли можно условно разделить на:</vt:lpstr>
      <vt:lpstr>Броуновское движение.</vt:lpstr>
      <vt:lpstr>Броуновское движение — непрерывное, беспорядочное движение малых частиц, взвешенных в жидкости или газе, происходящее под действием ударов молекул окружающей среды. Броуновское движение представляет собой одно из наиболее ярких и доступных наблюдению проявлений молекулярно-кинетической природы хаотического теплового движения атомов и молекул.  Причина броуновского движения — тепловое движение молекул среды и отсутствие точной компенсации ударов, испытываемых частицей со стороны окружающих её молекул, т. е. броуновское движение обусловлено флуктуациями давления (флуктуации — это случайные отклонения физических величин от их средних значений). Удары молекул среды приводят частицу в беспорядочное движение: скорость её быстро меняется по величине и направлению.</vt:lpstr>
      <vt:lpstr>Свойства броуновского движения и диффузии.</vt:lpstr>
      <vt:lpstr>Влияние пыли на организм человека.</vt:lpstr>
      <vt:lpstr>Анкетирование.</vt:lpstr>
      <vt:lpstr>Результаты анкетирования:</vt:lpstr>
      <vt:lpstr>Практическая часть.</vt:lpstr>
      <vt:lpstr>На следующий день листочки были сняты и рассмотрены через лупу. На них были установлены прилипшие черные точки, волосы и другие загрязнения. Самыми чистыми были листочки из  медицинского кабинета и столовой. Я выяснила, что в кабинете медсестры каждый день бывает до 40 человек, все они в сменной обуви, влажная уборка в кабинете делается 3 раза в день.   Самыми грязными были листочки из коридора и раздевалки. В коридоре из-за большого скопления людей , образуется пыль, которая не успевает оседать за время уроков.  </vt:lpstr>
      <vt:lpstr>Результаты исследования.</vt:lpstr>
      <vt:lpstr>Заключение.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Причина возникновения пыли.</dc:title>
  <dc:creator>Саргсян</dc:creator>
  <cp:lastModifiedBy>вав</cp:lastModifiedBy>
  <cp:revision>35</cp:revision>
  <dcterms:created xsi:type="dcterms:W3CDTF">2022-04-16T06:54:07Z</dcterms:created>
  <dcterms:modified xsi:type="dcterms:W3CDTF">2023-01-29T20:37:07Z</dcterms:modified>
</cp:coreProperties>
</file>